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7" r:id="rId3"/>
    <p:sldId id="258" r:id="rId4"/>
    <p:sldId id="259" r:id="rId5"/>
    <p:sldId id="260" r:id="rId6"/>
    <p:sldId id="267" r:id="rId7"/>
    <p:sldId id="261" r:id="rId8"/>
    <p:sldId id="265" r:id="rId9"/>
    <p:sldId id="300" r:id="rId10"/>
    <p:sldId id="266" r:id="rId11"/>
    <p:sldId id="270" r:id="rId12"/>
    <p:sldId id="264" r:id="rId13"/>
    <p:sldId id="283" r:id="rId14"/>
    <p:sldId id="284" r:id="rId15"/>
    <p:sldId id="288" r:id="rId16"/>
    <p:sldId id="290" r:id="rId17"/>
    <p:sldId id="291" r:id="rId18"/>
    <p:sldId id="293" r:id="rId19"/>
    <p:sldId id="292" r:id="rId20"/>
    <p:sldId id="322" r:id="rId21"/>
    <p:sldId id="289" r:id="rId22"/>
    <p:sldId id="294" r:id="rId23"/>
    <p:sldId id="295" r:id="rId24"/>
    <p:sldId id="296" r:id="rId25"/>
    <p:sldId id="298" r:id="rId26"/>
    <p:sldId id="297" r:id="rId27"/>
    <p:sldId id="299" r:id="rId28"/>
    <p:sldId id="268" r:id="rId29"/>
    <p:sldId id="282" r:id="rId30"/>
    <p:sldId id="272"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1" d="100"/>
          <a:sy n="81" d="100"/>
        </p:scale>
        <p:origin x="523" y="10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30" name="Date Placeholder 29"/>
          <p:cNvSpPr>
            <a:spLocks noGrp="1"/>
          </p:cNvSpPr>
          <p:nvPr>
            <p:ph type="dt" sz="half" idx="10"/>
          </p:nvPr>
        </p:nvSpPr>
        <p:spPr/>
        <p:txBody>
          <a:bodyPr/>
          <a:lstStyle/>
          <a:p>
            <a:fld id="{846CE7D5-CF57-46EF-B807-FDD0502418D4}" type="datetimeFigureOut">
              <a:rPr lang="en-US" smtClean="0"/>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330EA680-D336-4FF7-8B7A-9848BB0A1C3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endParaRPr kumimoji="0" lang="en-US"/>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330EA680-D336-4FF7-8B7A-9848BB0A1C32}" type="slidenum">
              <a:rPr lang="en-US" smtClean="0"/>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46CE7D5-CF57-46EF-B807-FDD0502418D4}" type="datetimeFigureOut">
              <a:rPr lang="en-US" smtClean="0"/>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30EA680-D336-4FF7-8B7A-9848BB0A1C32}" type="slidenum">
              <a:rPr lang="en-US" smtClean="0"/>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26532" y="821309"/>
            <a:ext cx="4869468" cy="1260836"/>
          </a:xfrm>
        </p:spPr>
        <p:txBody>
          <a:bodyPr>
            <a:noAutofit/>
          </a:bodyPr>
          <a:lstStyle/>
          <a:p>
            <a:pPr algn="l"/>
            <a:r>
              <a:rPr lang="en-IN" sz="4000" dirty="0">
                <a:solidFill>
                  <a:schemeClr val="bg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E-MEDICARE</a:t>
            </a:r>
            <a:r>
              <a:rPr lang="en-IN" sz="4000" dirty="0">
                <a:solidFill>
                  <a:schemeClr val="bg2">
                    <a:lumMod val="40000"/>
                    <a:lumOff val="60000"/>
                  </a:schemeClr>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 </a:t>
            </a:r>
            <a:br>
              <a:rPr lang="en-IN" sz="4000" dirty="0">
                <a:solidFill>
                  <a:schemeClr val="bg2">
                    <a:lumMod val="40000"/>
                    <a:lumOff val="60000"/>
                  </a:schemeClr>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br>
            <a:r>
              <a:rPr lang="en-IN" sz="4000" dirty="0">
                <a:solidFill>
                  <a:schemeClr val="bg2">
                    <a:lumMod val="40000"/>
                    <a:lumOff val="60000"/>
                  </a:schemeClr>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 </a:t>
            </a:r>
            <a:endParaRPr lang="en-US" sz="4000" dirty="0">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6096000" y="1451727"/>
            <a:ext cx="3549716" cy="5288437"/>
          </a:xfrm>
        </p:spPr>
        <p:txBody>
          <a:bodyPr>
            <a:noAutofit/>
          </a:bodyPr>
          <a:lstStyle/>
          <a:p>
            <a:pPr algn="l"/>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1" u="sng" dirty="0">
                <a:latin typeface="Times New Roman" panose="02020603050405020304" pitchFamily="18" charset="0"/>
                <a:cs typeface="Times New Roman" panose="02020603050405020304" pitchFamily="18" charset="0"/>
              </a:rPr>
              <a:t>PROJECT MEMBERS :-</a:t>
            </a:r>
            <a:endParaRPr lang="en-US" sz="2000" b="1" u="sng" dirty="0">
              <a:latin typeface="Times New Roman" panose="02020603050405020304" pitchFamily="18" charset="0"/>
              <a:cs typeface="Times New Roman" panose="02020603050405020304" pitchFamily="18" charset="0"/>
            </a:endParaRPr>
          </a:p>
          <a:p>
            <a:pPr algn="l">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A Madhuri</a:t>
            </a:r>
            <a:br>
              <a:rPr lang="en-US" sz="2000" b="1"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Abhijit Shivaji </a:t>
            </a:r>
            <a:r>
              <a:rPr lang="en-US" sz="2000" b="0" i="0" dirty="0" err="1">
                <a:solidFill>
                  <a:srgbClr val="000000"/>
                </a:solidFill>
                <a:effectLst/>
                <a:latin typeface="Times New Roman" panose="02020603050405020304" pitchFamily="18" charset="0"/>
                <a:cs typeface="Times New Roman" panose="02020603050405020304" pitchFamily="18" charset="0"/>
              </a:rPr>
              <a:t>Khude</a:t>
            </a:r>
            <a:br>
              <a:rPr lang="en-US" sz="2000" b="1" dirty="0">
                <a:solidFill>
                  <a:srgbClr val="000000"/>
                </a:solidFill>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Abhishek </a:t>
            </a:r>
            <a:r>
              <a:rPr lang="en-US" sz="2000" b="0" i="0" dirty="0" err="1">
                <a:solidFill>
                  <a:srgbClr val="000000"/>
                </a:solidFill>
                <a:effectLst/>
                <a:latin typeface="Times New Roman" panose="02020603050405020304" pitchFamily="18" charset="0"/>
                <a:cs typeface="Times New Roman" panose="02020603050405020304" pitchFamily="18" charset="0"/>
              </a:rPr>
              <a:t>Bhauso</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Dhavale</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Abhishek Vilas Deshmukh</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Aishwarya D G</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Akanksha Singh</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Akshay G N</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Ankita </a:t>
            </a:r>
            <a:r>
              <a:rPr lang="en-US" sz="2000" b="0" i="0" dirty="0" err="1">
                <a:solidFill>
                  <a:srgbClr val="000000"/>
                </a:solidFill>
                <a:effectLst/>
                <a:latin typeface="Times New Roman" panose="02020603050405020304" pitchFamily="18" charset="0"/>
                <a:cs typeface="Times New Roman" panose="02020603050405020304" pitchFamily="18" charset="0"/>
              </a:rPr>
              <a:t>Debadarsani</a:t>
            </a:r>
            <a:r>
              <a:rPr lang="en-US" sz="2000" b="0" i="0" dirty="0">
                <a:solidFill>
                  <a:srgbClr val="000000"/>
                </a:solidFill>
                <a:effectLst/>
                <a:latin typeface="Times New Roman" panose="02020603050405020304" pitchFamily="18" charset="0"/>
                <a:cs typeface="Times New Roman" panose="02020603050405020304" pitchFamily="18" charset="0"/>
              </a:rPr>
              <a:t> Das</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Ankush </a:t>
            </a:r>
            <a:r>
              <a:rPr lang="en-US" sz="2000" b="0" i="0" dirty="0" err="1">
                <a:solidFill>
                  <a:srgbClr val="000000"/>
                </a:solidFill>
                <a:effectLst/>
                <a:latin typeface="Times New Roman" panose="02020603050405020304" pitchFamily="18" charset="0"/>
                <a:cs typeface="Times New Roman" panose="02020603050405020304" pitchFamily="18" charset="0"/>
              </a:rPr>
              <a:t>Babarao</a:t>
            </a:r>
            <a:r>
              <a:rPr lang="en-US" sz="2000" b="0" i="0" dirty="0">
                <a:solidFill>
                  <a:srgbClr val="000000"/>
                </a:solidFill>
                <a:effectLst/>
                <a:latin typeface="Times New Roman" panose="02020603050405020304" pitchFamily="18" charset="0"/>
                <a:cs typeface="Times New Roman" panose="02020603050405020304" pitchFamily="18" charset="0"/>
              </a:rPr>
              <a:t> Kale</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Arjun V</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Times New Roman" panose="02020603050405020304" pitchFamily="18" charset="0"/>
                <a:ea typeface="+mj-lt"/>
                <a:cs typeface="Times New Roman" panose="02020603050405020304" pitchFamily="18" charset="0"/>
              </a:rPr>
              <a:t>MODULES OF E-MEDICARE SYSTEM</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0622" y="2395222"/>
            <a:ext cx="8995611" cy="3758690"/>
          </a:xfrm>
        </p:spPr>
        <p:txBody>
          <a:bodyPr vert="horz" lIns="91440" tIns="45720" rIns="91440" bIns="45720" rtlCol="0" anchor="t">
            <a:normAutofit/>
          </a:bodyPr>
          <a:lstStyle/>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Admin Module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Users Module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Login Module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Order Module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Medicine Module</a:t>
            </a:r>
            <a:endParaRPr lang="en-US" sz="2000" dirty="0">
              <a:latin typeface="Times New Roman" panose="02020603050405020304" pitchFamily="18" charset="0"/>
              <a:ea typeface="+mn-lt"/>
              <a:cs typeface="Times New Roman" panose="02020603050405020304" pitchFamily="18" charset="0"/>
            </a:endParaRPr>
          </a:p>
          <a:p>
            <a:pPr algn="just">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 Cart Module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endParaRPr lang="en-US" sz="2000" dirty="0">
              <a:latin typeface="Times New Roman" panose="02020603050405020304" pitchFamily="18" charset="0"/>
              <a:ea typeface="+mn-lt"/>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endParaRPr lang="en-US" sz="2000" dirty="0">
              <a:latin typeface="Times New Roman" panose="02020603050405020304" pitchFamily="18" charset="0"/>
              <a:ea typeface="+mn-lt"/>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ea typeface="+mn-lt"/>
              <a:cs typeface="Times New Roman" panose="02020603050405020304" pitchFamily="18" charset="0"/>
            </a:endParaRPr>
          </a:p>
          <a:p>
            <a:pPr marL="342900" indent="-342900">
              <a:buFont typeface="Wingdings" panose="05000000000000000000" charset="0"/>
              <a:buChar char="Ø"/>
            </a:pPr>
            <a:endParaRPr lang="en-US" dirty="0">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147540" cy="641633"/>
          </a:xfrm>
        </p:spPr>
        <p:txBody>
          <a:bodyPr>
            <a:noAutofit/>
          </a:bodyPr>
          <a:lstStyle/>
          <a:p>
            <a:r>
              <a:rPr lang="en-US" sz="2800" b="1" dirty="0">
                <a:latin typeface="Times New Roman" panose="02020603050405020304" pitchFamily="18" charset="0"/>
                <a:cs typeface="Times New Roman" panose="02020603050405020304" pitchFamily="18" charset="0"/>
              </a:rPr>
              <a:t>				CLASS DIAGRAM</a:t>
            </a:r>
            <a:endParaRPr lang="en-US" sz="3200" b="1"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1" cstate="print"/>
          <a:srcRect/>
          <a:stretch>
            <a:fillRect/>
          </a:stretch>
        </p:blipFill>
        <p:spPr bwMode="auto">
          <a:xfrm>
            <a:off x="462660" y="1890181"/>
            <a:ext cx="10078819" cy="4610632"/>
          </a:xfrm>
          <a:prstGeom prst="rect">
            <a:avLst/>
          </a:prstGeom>
          <a:noFill/>
          <a:ln w="9525">
            <a:noFill/>
            <a:miter lim="800000"/>
            <a:headEnd/>
            <a:tailEnd/>
          </a:ln>
        </p:spPr>
      </p:pic>
      <p:cxnSp>
        <p:nvCxnSpPr>
          <p:cNvPr id="3" name="Straight Arrow Connector 2"/>
          <p:cNvCxnSpPr/>
          <p:nvPr/>
        </p:nvCxnSpPr>
        <p:spPr>
          <a:xfrm flipH="1">
            <a:off x="7118350" y="5386705"/>
            <a:ext cx="962025" cy="2952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53776"/>
          </a:xfrm>
        </p:spPr>
        <p:txBody>
          <a:bodyPr>
            <a:normAutofit/>
          </a:bodyPr>
          <a:lstStyle/>
          <a:p>
            <a:pPr algn="ctr"/>
            <a:r>
              <a:rPr lang="en-US" sz="3200" b="1" dirty="0">
                <a:latin typeface="Times New Roman" panose="02020603050405020304" pitchFamily="18" charset="0"/>
                <a:cs typeface="Times New Roman" panose="02020603050405020304" pitchFamily="18" charset="0"/>
              </a:rPr>
              <a:t>UNIT TESTING </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JUnit is a unit testing framework for Java programming language. It plays a crucial role test-driven development, and is a family of unit testing frameworks collectively known as xUnit.</a:t>
            </a:r>
            <a:endParaRPr lang="en-US" sz="2000" dirty="0">
              <a:latin typeface="Times New Roman" panose="02020603050405020304" pitchFamily="18" charset="0"/>
              <a:cs typeface="Times New Roman" panose="02020603050405020304" pitchFamily="18" charset="0"/>
            </a:endParaRPr>
          </a:p>
          <a:p>
            <a:pPr lvl="0">
              <a:buNone/>
            </a:pPr>
            <a:endParaRPr lang="en-US" sz="2000"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JUnit is an open source framework, which is used for writing and running tests.</a:t>
            </a:r>
            <a:endParaRPr lang="en-US" sz="2000"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Provides annotations to identify test methods.</a:t>
            </a:r>
            <a:endParaRPr lang="en-US" sz="2000"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Provides assertions for testing expected results.</a:t>
            </a:r>
            <a:endParaRPr lang="en-US" sz="2000"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Provides test runners for running tests.</a:t>
            </a: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39758"/>
            <a:ext cx="10972800" cy="700506"/>
          </a:xfrm>
        </p:spPr>
        <p:txBody>
          <a:bodyPr>
            <a:normAutofit/>
          </a:bodyPr>
          <a:lstStyle/>
          <a:p>
            <a:pPr algn="ctr"/>
            <a:r>
              <a:rPr lang="en-US" sz="3200" b="1" dirty="0">
                <a:latin typeface="Times New Roman" panose="02020603050405020304" pitchFamily="18" charset="0"/>
                <a:cs typeface="Times New Roman" panose="02020603050405020304" pitchFamily="18" charset="0"/>
              </a:rPr>
              <a:t>FUNCTIONAL TESTING USING POSTMAN TOOL</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2264301"/>
            <a:ext cx="10972800" cy="4211128"/>
          </a:xfrm>
        </p:spPr>
        <p:txBody>
          <a:bodyPr>
            <a:normAutofit/>
          </a:bodyPr>
          <a:lstStyle/>
          <a:p>
            <a:r>
              <a:rPr lang="en-US" sz="2000" dirty="0">
                <a:latin typeface="Times New Roman" panose="02020603050405020304" pitchFamily="18" charset="0"/>
                <a:cs typeface="Times New Roman" panose="02020603050405020304" pitchFamily="18" charset="0"/>
              </a:rPr>
              <a:t>Tests are automated by creating test suites that can run again and again. </a:t>
            </a: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Postman can be used to automate many types of tests including unit tests, functional tests, integration tests, end-to-end tests, regression tests, mock tests, etc. Automated testing prevents human error and streamlines testing.</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223" y="329939"/>
            <a:ext cx="10972800" cy="838986"/>
          </a:xfrm>
        </p:spPr>
        <p:txBody>
          <a:bodyPr>
            <a:normAutofit/>
          </a:bodyPr>
          <a:lstStyle/>
          <a:p>
            <a:pPr algn="ctr"/>
            <a:r>
              <a:rPr lang="en-US" sz="3600" dirty="0">
                <a:latin typeface="Times New Roman" panose="02020603050405020304" pitchFamily="18" charset="0"/>
                <a:cs typeface="Times New Roman" panose="02020603050405020304" pitchFamily="18" charset="0"/>
              </a:rPr>
              <a:t>LOGIN PAGE</a:t>
            </a:r>
            <a:endParaRPr lang="en-US" sz="36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09600" y="1526480"/>
            <a:ext cx="10972800" cy="738498"/>
          </a:xfrm>
        </p:spPr>
      </p:pic>
      <p:pic>
        <p:nvPicPr>
          <p:cNvPr id="7" name="Picture 6"/>
          <p:cNvPicPr>
            <a:picLocks noChangeAspect="1"/>
          </p:cNvPicPr>
          <p:nvPr/>
        </p:nvPicPr>
        <p:blipFill>
          <a:blip r:embed="rId2"/>
          <a:stretch>
            <a:fillRect/>
          </a:stretch>
        </p:blipFill>
        <p:spPr>
          <a:xfrm>
            <a:off x="609600" y="2264978"/>
            <a:ext cx="10972800" cy="39010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1" y="752729"/>
            <a:ext cx="6243940" cy="1143000"/>
          </a:xfrm>
        </p:spPr>
        <p:txBody>
          <a:bodyPr>
            <a:noAutofit/>
          </a:bodyPr>
          <a:lstStyle/>
          <a:p>
            <a:r>
              <a:rPr lang="en-US" sz="3600" dirty="0">
                <a:solidFill>
                  <a:schemeClr val="bg2">
                    <a:lumMod val="25000"/>
                  </a:schemeClr>
                </a:solidFill>
                <a:effectLst/>
                <a:latin typeface="Times New Roman" panose="02020603050405020304" pitchFamily="18" charset="0"/>
              </a:rPr>
              <a:t>USER REGISTRATION PAGE</a:t>
            </a:r>
            <a:br>
              <a:rPr lang="en-US" sz="3600" dirty="0">
                <a:solidFill>
                  <a:schemeClr val="bg2">
                    <a:lumMod val="25000"/>
                  </a:schemeClr>
                </a:solidFill>
                <a:effectLst/>
                <a:latin typeface="Times New Roman" panose="02020603050405020304" pitchFamily="18" charset="0"/>
              </a:rPr>
            </a:br>
            <a:endParaRPr lang="en-US" sz="3600" dirty="0">
              <a:solidFill>
                <a:schemeClr val="bg2">
                  <a:lumMod val="25000"/>
                </a:schemeClr>
              </a:solidFill>
            </a:endParaRPr>
          </a:p>
        </p:txBody>
      </p:sp>
      <p:pic>
        <p:nvPicPr>
          <p:cNvPr id="5" name="Content Placeholder 4"/>
          <p:cNvPicPr>
            <a:picLocks noGrp="1" noChangeAspect="1"/>
          </p:cNvPicPr>
          <p:nvPr>
            <p:ph idx="1"/>
          </p:nvPr>
        </p:nvPicPr>
        <p:blipFill>
          <a:blip r:embed="rId1"/>
          <a:stretch>
            <a:fillRect/>
          </a:stretch>
        </p:blipFill>
        <p:spPr>
          <a:xfrm>
            <a:off x="609600" y="2264978"/>
            <a:ext cx="10972800" cy="4389437"/>
          </a:xfrm>
        </p:spPr>
      </p:pic>
      <p:pic>
        <p:nvPicPr>
          <p:cNvPr id="6" name="Content Placeholder 4"/>
          <p:cNvPicPr>
            <a:picLocks noChangeAspect="1"/>
          </p:cNvPicPr>
          <p:nvPr/>
        </p:nvPicPr>
        <p:blipFill>
          <a:blip r:embed="rId2"/>
          <a:stretch>
            <a:fillRect/>
          </a:stretch>
        </p:blipFill>
        <p:spPr>
          <a:xfrm>
            <a:off x="518984" y="1526480"/>
            <a:ext cx="11063416" cy="738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5273" y="98607"/>
            <a:ext cx="5334000" cy="1143000"/>
          </a:xfrm>
        </p:spPr>
        <p:txBody>
          <a:bodyPr>
            <a:normAutofit/>
          </a:bodyPr>
          <a:lstStyle/>
          <a:p>
            <a:r>
              <a:rPr lang="en-US" sz="4000" dirty="0">
                <a:latin typeface="Times New Roman" panose="02020603050405020304" pitchFamily="18" charset="0"/>
                <a:cs typeface="Times New Roman" panose="02020603050405020304" pitchFamily="18" charset="0"/>
              </a:rPr>
              <a:t>MEDICINES PAGE</a:t>
            </a:r>
            <a:endParaRPr lang="en-US"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1269154" y="1601531"/>
            <a:ext cx="9653691" cy="438943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265" y="220663"/>
            <a:ext cx="4320746" cy="1143000"/>
          </a:xfrm>
        </p:spPr>
        <p:txBody>
          <a:bodyPr>
            <a:normAutofit/>
          </a:bodyPr>
          <a:lstStyle/>
          <a:p>
            <a:r>
              <a:rPr lang="en-US" sz="4400" dirty="0">
                <a:latin typeface="Times New Roman" panose="02020603050405020304" pitchFamily="18" charset="0"/>
                <a:cs typeface="Times New Roman" panose="02020603050405020304" pitchFamily="18" charset="0"/>
              </a:rPr>
              <a:t>CART PAGE</a:t>
            </a:r>
            <a:endParaRPr lang="en-US" sz="4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864791" y="2145593"/>
            <a:ext cx="10717609" cy="4179007"/>
          </a:xfrm>
        </p:spPr>
      </p:pic>
      <p:pic>
        <p:nvPicPr>
          <p:cNvPr id="7" name="Picture 6"/>
          <p:cNvPicPr>
            <a:picLocks noChangeAspect="1"/>
          </p:cNvPicPr>
          <p:nvPr/>
        </p:nvPicPr>
        <p:blipFill>
          <a:blip r:embed="rId2"/>
          <a:stretch>
            <a:fillRect/>
          </a:stretch>
        </p:blipFill>
        <p:spPr>
          <a:xfrm>
            <a:off x="864791" y="1724733"/>
            <a:ext cx="10717608" cy="4208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03" y="197461"/>
            <a:ext cx="4048897" cy="1143000"/>
          </a:xfrm>
        </p:spPr>
        <p:txBody>
          <a:bodyPr>
            <a:normAutofit/>
          </a:bodyPr>
          <a:lstStyle/>
          <a:p>
            <a:r>
              <a:rPr lang="en-US" sz="4400" dirty="0">
                <a:latin typeface="Times New Roman" panose="02020603050405020304" pitchFamily="18" charset="0"/>
                <a:cs typeface="Times New Roman" panose="02020603050405020304" pitchFamily="18" charset="0"/>
              </a:rPr>
              <a:t>BILLING PAGE</a:t>
            </a:r>
            <a:endParaRPr lang="en-US" sz="4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09600" y="1597473"/>
            <a:ext cx="10972800" cy="418676"/>
          </a:xfrm>
        </p:spPr>
      </p:pic>
      <p:pic>
        <p:nvPicPr>
          <p:cNvPr id="7" name="Picture 6"/>
          <p:cNvPicPr>
            <a:picLocks noChangeAspect="1"/>
          </p:cNvPicPr>
          <p:nvPr/>
        </p:nvPicPr>
        <p:blipFill>
          <a:blip r:embed="rId2"/>
          <a:stretch>
            <a:fillRect/>
          </a:stretch>
        </p:blipFill>
        <p:spPr>
          <a:xfrm>
            <a:off x="609600" y="2016149"/>
            <a:ext cx="10972800" cy="43105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BILLING PAGE</a:t>
            </a:r>
            <a:endParaRPr lang="en-US">
              <a:latin typeface="Times New Roman" panose="02020603050405020304" pitchFamily="18" charset="0"/>
              <a:cs typeface="Times New Roman" panose="02020603050405020304" pitchFamily="18" charset="0"/>
            </a:endParaRPr>
          </a:p>
        </p:txBody>
      </p:sp>
      <p:pic>
        <p:nvPicPr>
          <p:cNvPr id="4" name="Content Placeholder 3" descr="Screenshot 2022-04-04 194830"/>
          <p:cNvPicPr>
            <a:picLocks noChangeAspect="1"/>
          </p:cNvPicPr>
          <p:nvPr>
            <p:ph idx="1"/>
          </p:nvPr>
        </p:nvPicPr>
        <p:blipFill>
          <a:blip r:embed="rId1"/>
          <a:stretch>
            <a:fillRect/>
          </a:stretch>
        </p:blipFill>
        <p:spPr>
          <a:xfrm>
            <a:off x="1751965" y="1935480"/>
            <a:ext cx="8687435" cy="4389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62403"/>
          </a:xfrm>
        </p:spPr>
        <p:txBody>
          <a:bodyPr>
            <a:normAutofit/>
          </a:bodyPr>
          <a:lstStyle/>
          <a:p>
            <a:pPr algn="ctr"/>
            <a:r>
              <a:rPr lang="en-US" sz="3200" b="1" dirty="0">
                <a:latin typeface="Times New Roman" panose="02020603050405020304" pitchFamily="18" charset="0"/>
                <a:ea typeface="+mj-lt"/>
                <a:cs typeface="Times New Roman" panose="02020603050405020304" pitchFamily="18" charset="0"/>
              </a:rPr>
              <a:t>ABSTRACT </a:t>
            </a:r>
            <a:endParaRPr lang="en-US" sz="3200" dirty="0">
              <a:latin typeface="Times New Roman" panose="02020603050405020304" pitchFamily="18" charset="0"/>
              <a:ea typeface="+mj-lt"/>
              <a:cs typeface="Times New Roman" panose="02020603050405020304" pitchFamily="18" charset="0"/>
            </a:endParaRPr>
          </a:p>
        </p:txBody>
      </p:sp>
      <p:sp>
        <p:nvSpPr>
          <p:cNvPr id="3" name="Content Placeholder 2"/>
          <p:cNvSpPr>
            <a:spLocks noGrp="1"/>
          </p:cNvSpPr>
          <p:nvPr>
            <p:ph idx="1"/>
          </p:nvPr>
        </p:nvSpPr>
        <p:spPr/>
        <p:txBody>
          <a:bodyPr vert="horz" lIns="91440" tIns="45720" rIns="91440" bIns="45720" rtlCol="0" anchor="t">
            <a:no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The purpose of E-Medicare System is to automate the existing manual system by the help of computerized equipment's and full-fledged computer software, fulfilling their requirements, so that their valuable data can be stored for a longer period with easy accessing and manipulation of the same.</a:t>
            </a:r>
            <a:endParaRPr lang="en-US" sz="20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E-Medicare System, as described above, can lead to error free, secure, reliable and fast management system. </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The aim is to replace the existing manual system by E-Medicare , By Eliminating the middle man thus leading to the Profit of the company.</a:t>
            </a:r>
            <a:endParaRPr lang="en-US" sz="2000" dirty="0">
              <a:latin typeface="Times New Roman" panose="02020603050405020304" pitchFamily="18" charset="0"/>
              <a:ea typeface="+mn-lt"/>
              <a:cs typeface="Times New Roman" panose="02020603050405020304" pitchFamily="18" charset="0"/>
            </a:endParaRPr>
          </a:p>
          <a:p>
            <a:endParaRPr lang="en-US" sz="2400" dirty="0">
              <a:latin typeface="Garamond"/>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205" y="135677"/>
            <a:ext cx="3591697" cy="1143000"/>
          </a:xfrm>
        </p:spPr>
        <p:txBody>
          <a:bodyPr>
            <a:normAutofit/>
          </a:bodyPr>
          <a:lstStyle/>
          <a:p>
            <a:r>
              <a:rPr lang="en-US" sz="4400" dirty="0">
                <a:latin typeface="Times New Roman" panose="02020603050405020304" pitchFamily="18" charset="0"/>
                <a:cs typeface="Times New Roman" panose="02020603050405020304" pitchFamily="18" charset="0"/>
              </a:rPr>
              <a:t>ADMIN PAGE</a:t>
            </a:r>
            <a:endParaRPr lang="en-US" sz="4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09601" y="2264978"/>
            <a:ext cx="10972798" cy="4209963"/>
          </a:xfrm>
        </p:spPr>
      </p:pic>
      <p:pic>
        <p:nvPicPr>
          <p:cNvPr id="6" name="Content Placeholder 4"/>
          <p:cNvPicPr>
            <a:picLocks noChangeAspect="1"/>
          </p:cNvPicPr>
          <p:nvPr/>
        </p:nvPicPr>
        <p:blipFill>
          <a:blip r:embed="rId2"/>
          <a:stretch>
            <a:fillRect/>
          </a:stretch>
        </p:blipFill>
        <p:spPr>
          <a:xfrm>
            <a:off x="568410" y="1526480"/>
            <a:ext cx="11013989" cy="7384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789" y="132835"/>
            <a:ext cx="7360508" cy="1143000"/>
          </a:xfrm>
        </p:spPr>
        <p:txBody>
          <a:bodyPr>
            <a:normAutofit/>
          </a:bodyPr>
          <a:lstStyle/>
          <a:p>
            <a:r>
              <a:rPr lang="en-US" sz="4000" dirty="0">
                <a:latin typeface="Times New Roman" panose="02020603050405020304" pitchFamily="18" charset="0"/>
                <a:cs typeface="Times New Roman" panose="02020603050405020304" pitchFamily="18" charset="0"/>
              </a:rPr>
              <a:t>ADMIN OPERATIONS PAGE</a:t>
            </a:r>
            <a:endParaRPr lang="en-US"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818339" y="1477963"/>
            <a:ext cx="10932936" cy="467570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427" y="543696"/>
            <a:ext cx="5486400" cy="747337"/>
          </a:xfrm>
        </p:spPr>
        <p:txBody>
          <a:bodyPr>
            <a:normAutofit fontScale="90000"/>
          </a:bodyPr>
          <a:lstStyle/>
          <a:p>
            <a:r>
              <a:rPr lang="en-US" sz="4000" dirty="0">
                <a:latin typeface="Times New Roman" panose="02020603050405020304" pitchFamily="18" charset="0"/>
                <a:cs typeface="Times New Roman" panose="02020603050405020304" pitchFamily="18" charset="0"/>
              </a:rPr>
              <a:t>UPDATE MEDICINE PAGE</a:t>
            </a:r>
            <a:endParaRPr lang="en-US" sz="4000" dirty="0">
              <a:latin typeface="Times New Roman" panose="02020603050405020304" pitchFamily="18" charset="0"/>
              <a:cs typeface="Times New Roman" panose="02020603050405020304" pitchFamily="18" charset="0"/>
            </a:endParaRPr>
          </a:p>
        </p:txBody>
      </p:sp>
      <p:pic>
        <p:nvPicPr>
          <p:cNvPr id="4" name="Content Placeholder 4"/>
          <p:cNvPicPr>
            <a:picLocks noGrp="1" noChangeAspect="1"/>
          </p:cNvPicPr>
          <p:nvPr>
            <p:ph idx="1"/>
          </p:nvPr>
        </p:nvPicPr>
        <p:blipFill>
          <a:blip r:embed="rId1"/>
          <a:stretch>
            <a:fillRect/>
          </a:stretch>
        </p:blipFill>
        <p:spPr>
          <a:xfrm>
            <a:off x="609600" y="1548046"/>
            <a:ext cx="10972800" cy="418676"/>
          </a:xfrm>
        </p:spPr>
      </p:pic>
      <p:pic>
        <p:nvPicPr>
          <p:cNvPr id="6" name="Picture 5"/>
          <p:cNvPicPr>
            <a:picLocks noChangeAspect="1"/>
          </p:cNvPicPr>
          <p:nvPr/>
        </p:nvPicPr>
        <p:blipFill>
          <a:blip r:embed="rId2"/>
          <a:stretch>
            <a:fillRect/>
          </a:stretch>
        </p:blipFill>
        <p:spPr>
          <a:xfrm>
            <a:off x="609598" y="1966722"/>
            <a:ext cx="10972801" cy="42678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433" y="234531"/>
            <a:ext cx="5704703" cy="1143000"/>
          </a:xfrm>
        </p:spPr>
        <p:txBody>
          <a:bodyPr>
            <a:normAutofit/>
          </a:bodyPr>
          <a:lstStyle/>
          <a:p>
            <a:r>
              <a:rPr lang="en-US" sz="4400" dirty="0">
                <a:latin typeface="Times New Roman" panose="02020603050405020304" pitchFamily="18" charset="0"/>
                <a:cs typeface="Times New Roman" panose="02020603050405020304" pitchFamily="18" charset="0"/>
              </a:rPr>
              <a:t>ADD MEDICINE PAGE</a:t>
            </a:r>
            <a:endParaRPr lang="en-US" sz="4400" dirty="0"/>
          </a:p>
        </p:txBody>
      </p:sp>
      <p:pic>
        <p:nvPicPr>
          <p:cNvPr id="5" name="Content Placeholder 4"/>
          <p:cNvPicPr>
            <a:picLocks noGrp="1" noChangeAspect="1"/>
          </p:cNvPicPr>
          <p:nvPr>
            <p:ph idx="1"/>
          </p:nvPr>
        </p:nvPicPr>
        <p:blipFill>
          <a:blip r:embed="rId1"/>
          <a:stretch>
            <a:fillRect/>
          </a:stretch>
        </p:blipFill>
        <p:spPr>
          <a:xfrm>
            <a:off x="609600" y="1966722"/>
            <a:ext cx="10972800" cy="4389437"/>
          </a:xfrm>
        </p:spPr>
      </p:pic>
      <p:pic>
        <p:nvPicPr>
          <p:cNvPr id="6" name="Content Placeholder 4"/>
          <p:cNvPicPr>
            <a:picLocks noChangeAspect="1"/>
          </p:cNvPicPr>
          <p:nvPr/>
        </p:nvPicPr>
        <p:blipFill>
          <a:blip r:embed="rId2"/>
          <a:stretch>
            <a:fillRect/>
          </a:stretch>
        </p:blipFill>
        <p:spPr>
          <a:xfrm>
            <a:off x="609600" y="1548046"/>
            <a:ext cx="10972800" cy="4186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7461"/>
            <a:ext cx="5037438" cy="1143000"/>
          </a:xfrm>
        </p:spPr>
        <p:txBody>
          <a:bodyPr>
            <a:normAutofit/>
          </a:bodyPr>
          <a:lstStyle/>
          <a:p>
            <a:r>
              <a:rPr lang="en-US" sz="4400" dirty="0">
                <a:latin typeface="Times New Roman" panose="02020603050405020304" pitchFamily="18" charset="0"/>
                <a:cs typeface="Times New Roman" panose="02020603050405020304" pitchFamily="18" charset="0"/>
              </a:rPr>
              <a:t>CONTACT US PAGE</a:t>
            </a:r>
            <a:endParaRPr lang="en-US" sz="4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702275" y="1488741"/>
            <a:ext cx="10787449" cy="49841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135" y="246889"/>
            <a:ext cx="4456670" cy="1143000"/>
          </a:xfrm>
        </p:spPr>
        <p:txBody>
          <a:bodyPr>
            <a:normAutofit/>
          </a:bodyPr>
          <a:lstStyle/>
          <a:p>
            <a:r>
              <a:rPr lang="en-US" sz="4400" dirty="0">
                <a:latin typeface="Times New Roman" panose="02020603050405020304" pitchFamily="18" charset="0"/>
                <a:cs typeface="Times New Roman" panose="02020603050405020304" pitchFamily="18" charset="0"/>
              </a:rPr>
              <a:t>QUERIES PAGE</a:t>
            </a:r>
            <a:endParaRPr lang="en-US" sz="4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42551" y="1618735"/>
            <a:ext cx="10898659" cy="470586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995" y="432486"/>
            <a:ext cx="5012724" cy="858547"/>
          </a:xfrm>
        </p:spPr>
        <p:txBody>
          <a:bodyPr>
            <a:normAutofit/>
          </a:bodyPr>
          <a:lstStyle/>
          <a:p>
            <a:r>
              <a:rPr lang="en-US" sz="4400" dirty="0">
                <a:latin typeface="Times New Roman" panose="02020603050405020304" pitchFamily="18" charset="0"/>
                <a:cs typeface="Times New Roman" panose="02020603050405020304" pitchFamily="18" charset="0"/>
              </a:rPr>
              <a:t>ABOUT US PAGE</a:t>
            </a:r>
            <a:endParaRPr lang="en-US" sz="4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09601" y="2264978"/>
            <a:ext cx="10972798" cy="4294401"/>
          </a:xfrm>
        </p:spPr>
      </p:pic>
      <p:pic>
        <p:nvPicPr>
          <p:cNvPr id="6" name="Content Placeholder 4"/>
          <p:cNvPicPr>
            <a:picLocks noChangeAspect="1"/>
          </p:cNvPicPr>
          <p:nvPr/>
        </p:nvPicPr>
        <p:blipFill>
          <a:blip r:embed="rId2"/>
          <a:stretch>
            <a:fillRect/>
          </a:stretch>
        </p:blipFill>
        <p:spPr>
          <a:xfrm>
            <a:off x="568410" y="1526480"/>
            <a:ext cx="11013989" cy="7384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71029"/>
          </a:xfrm>
        </p:spPr>
        <p:txBody>
          <a:bodyPr>
            <a:normAutofit/>
          </a:bodyPr>
          <a:lstStyle/>
          <a:p>
            <a:r>
              <a:rPr lang="en-US" sz="2800" b="1" dirty="0">
                <a:latin typeface="Times New Roman" panose="02020603050405020304" pitchFamily="18" charset="0"/>
                <a:ea typeface="+mj-lt"/>
                <a:cs typeface="Times New Roman" panose="02020603050405020304" pitchFamily="18" charset="0"/>
              </a:rPr>
              <a:t>			   	</a:t>
            </a:r>
            <a:r>
              <a:rPr lang="en-US" sz="3200" b="1" dirty="0">
                <a:latin typeface="Times New Roman" panose="02020603050405020304" pitchFamily="18" charset="0"/>
                <a:ea typeface="+mj-lt"/>
                <a:cs typeface="Times New Roman" panose="02020603050405020304" pitchFamily="18" charset="0"/>
              </a:rPr>
              <a:t>ADVANTAGES</a:t>
            </a:r>
            <a:endParaRPr lang="en-US" sz="3200" dirty="0">
              <a:latin typeface="Times New Roman" panose="02020603050405020304" pitchFamily="18" charset="0"/>
              <a:ea typeface="+mj-lt"/>
              <a:cs typeface="Times New Roman" panose="02020603050405020304" pitchFamily="18" charset="0"/>
            </a:endParaRPr>
          </a:p>
        </p:txBody>
      </p:sp>
      <p:sp>
        <p:nvSpPr>
          <p:cNvPr id="3" name="Content Placeholder 2"/>
          <p:cNvSpPr>
            <a:spLocks noGrp="1"/>
          </p:cNvSpPr>
          <p:nvPr>
            <p:ph idx="1"/>
          </p:nvPr>
        </p:nvSpPr>
        <p:spPr>
          <a:xfrm>
            <a:off x="1078755" y="1830436"/>
            <a:ext cx="9188116" cy="3897956"/>
          </a:xfrm>
        </p:spPr>
        <p:txBody>
          <a:bodyPr vert="horz" lIns="91440" tIns="45720" rIns="91440" bIns="45720" rtlCol="0" anchor="t">
            <a:normAutofit/>
          </a:bodyPr>
          <a:lstStyle/>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User can view details of the medicines Online.</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It is convenient for users as this system provides accurate cost and description of the product.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The website is flexible to be used and for e-</a:t>
            </a:r>
            <a:r>
              <a:rPr lang="en-US" sz="2000" dirty="0" err="1">
                <a:latin typeface="Times New Roman" panose="02020603050405020304" pitchFamily="18" charset="0"/>
                <a:ea typeface="+mn-lt"/>
                <a:cs typeface="Times New Roman" panose="02020603050405020304" pitchFamily="18" charset="0"/>
              </a:rPr>
              <a:t>medicare</a:t>
            </a:r>
            <a:r>
              <a:rPr lang="en-US" sz="2000" dirty="0">
                <a:latin typeface="Times New Roman" panose="02020603050405020304" pitchFamily="18" charset="0"/>
                <a:ea typeface="+mn-lt"/>
                <a:cs typeface="Times New Roman" panose="02020603050405020304" pitchFamily="18" charset="0"/>
              </a:rPr>
              <a: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User can view different categories of product of different pharma company at a single place.</a:t>
            </a:r>
            <a:endParaRPr lang="en-US" sz="2000" dirty="0">
              <a:latin typeface="Times New Roman" panose="02020603050405020304" pitchFamily="18" charset="0"/>
              <a:ea typeface="+mn-lt"/>
              <a:cs typeface="Times New Roman" panose="02020603050405020304" pitchFamily="18" charset="0"/>
            </a:endParaRPr>
          </a:p>
          <a:p>
            <a:pPr marL="0" indent="0">
              <a:buNone/>
            </a:pPr>
            <a:endParaRPr lang="en-US" dirty="0">
              <a:latin typeface="Garamond"/>
              <a:cs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917678"/>
          </a:xfrm>
        </p:spPr>
        <p:txBody>
          <a:bodyPr>
            <a:normAutofit/>
          </a:bodyPr>
          <a:lstStyle/>
          <a:p>
            <a:r>
              <a:rPr lang="en-US" sz="3200" b="1" dirty="0">
                <a:latin typeface="Times New Roman" panose="02020603050405020304" pitchFamily="18" charset="0"/>
                <a:ea typeface="+mj-lt"/>
                <a:cs typeface="Times New Roman" panose="02020603050405020304" pitchFamily="18" charset="0"/>
              </a:rPr>
              <a:t>                     		 CONCLUSION</a:t>
            </a:r>
            <a:endParaRPr lang="en-IN" sz="3200" dirty="0"/>
          </a:p>
        </p:txBody>
      </p:sp>
      <p:sp>
        <p:nvSpPr>
          <p:cNvPr id="3" name="Content Placeholder 2"/>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This E Medicare system is a web-based application that assists in management of medicine in easy, comfortable and effective service.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proposed application aims to create a friendly working environment for any Medicare centers and to overcome the drawbacks in existing system </a:t>
            </a:r>
            <a:r>
              <a:rPr lang="en-US" sz="2000">
                <a:latin typeface="Times New Roman" panose="02020603050405020304" pitchFamily="18" charset="0"/>
                <a:cs typeface="Times New Roman" panose="02020603050405020304" pitchFamily="18" charset="0"/>
              </a:rPr>
              <a:t>of Medicare </a:t>
            </a:r>
            <a:r>
              <a:rPr lang="en-US" sz="2000" dirty="0">
                <a:latin typeface="Times New Roman" panose="02020603050405020304" pitchFamily="18" charset="0"/>
                <a:cs typeface="Times New Roman" panose="02020603050405020304" pitchFamily="18" charset="0"/>
              </a:rPr>
              <a:t>management.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We understand the problem domain and produce a model of the system, which describes operations that can be performed on the system.</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We included features and operations in detail, including screen layouts.</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We designed user interface and security issues related to system.</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Finally, the system is implemented and tested according to test cases.</a:t>
            </a:r>
            <a:endParaRPr lang="en-US" sz="2000" dirty="0">
              <a:latin typeface="Times New Roman" panose="02020603050405020304" pitchFamily="18" charset="0"/>
              <a:ea typeface="+mn-lt"/>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709" y="2766144"/>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THANK  YOU</a:t>
            </a: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865" y="764473"/>
            <a:ext cx="9589698" cy="1064327"/>
          </a:xfrm>
        </p:spPr>
        <p:txBody>
          <a:bodyPr>
            <a:normAutofit/>
          </a:bodyPr>
          <a:lstStyle/>
          <a:p>
            <a:pPr algn="ctr">
              <a:lnSpc>
                <a:spcPct val="150000"/>
              </a:lnSpc>
            </a:pPr>
            <a:r>
              <a:rPr lang="en-US" sz="3200" b="1" dirty="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cs typeface="Calibri" panose="020F0502020204030204"/>
            </a:endParaRPr>
          </a:p>
          <a:p>
            <a:pPr algn="just">
              <a:lnSpc>
                <a:spcPct val="150000"/>
              </a:lnSpc>
              <a:buFont typeface="Wingdings" panose="05000000000000000000" charset="0"/>
              <a:buChar char="Ø"/>
            </a:pPr>
            <a:r>
              <a:rPr lang="en-US" sz="2200" dirty="0">
                <a:latin typeface="Times New Roman" panose="02020603050405020304" pitchFamily="18" charset="0"/>
                <a:ea typeface="+mn-lt"/>
                <a:cs typeface="Times New Roman" panose="02020603050405020304" pitchFamily="18" charset="0"/>
              </a:rPr>
              <a:t>The “Online </a:t>
            </a:r>
            <a:r>
              <a:rPr lang="en-US" sz="2400" dirty="0">
                <a:latin typeface="Times New Roman" panose="02020603050405020304" pitchFamily="18" charset="0"/>
                <a:ea typeface="+mn-lt"/>
                <a:cs typeface="Times New Roman" panose="02020603050405020304" pitchFamily="18" charset="0"/>
              </a:rPr>
              <a:t>E-Medicare Store</a:t>
            </a:r>
            <a:r>
              <a:rPr lang="en-US" sz="2200" dirty="0">
                <a:latin typeface="Times New Roman" panose="02020603050405020304" pitchFamily="18" charset="0"/>
                <a:ea typeface="+mn-lt"/>
                <a:cs typeface="Times New Roman" panose="02020603050405020304" pitchFamily="18" charset="0"/>
              </a:rPr>
              <a:t>” has been developed to override the problems prevailing in the practicing </a:t>
            </a:r>
            <a:r>
              <a:rPr lang="en-US" sz="2000" dirty="0">
                <a:latin typeface="Times New Roman" panose="02020603050405020304" pitchFamily="18" charset="0"/>
                <a:ea typeface="+mn-lt"/>
                <a:cs typeface="Times New Roman" panose="02020603050405020304" pitchFamily="18" charset="0"/>
              </a:rPr>
              <a:t>manual system. This software is supposed to eliminate and reduce the hardships faced by the existing system. Online Medical Store can lead to error free, secure, reliable and fast management system.</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"Online E-Medicare Store" - web application ,where users can register, login, purchase medicines e.g. Antibiotics, Antipyretics. and manage their orders in the system.</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endParaRPr lang="en-US" dirty="0">
              <a:cs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7324" y="2857500"/>
            <a:ext cx="11074400" cy="1143000"/>
          </a:xfrm>
        </p:spPr>
        <p:txBody>
          <a:bodyPr/>
          <a:lstStyle/>
          <a:p>
            <a:r>
              <a:rPr lang="en-US" dirty="0"/>
              <a:t>GO- TO DEMO</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250"/>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PROPOSED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latin typeface="Garamond"/>
              <a:ea typeface="+mn-lt"/>
              <a:cs typeface="+mn-lt"/>
            </a:endParaRPr>
          </a:p>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The proposed Online E-Medicare store system will completely Revolutionize the industry. </a:t>
            </a:r>
            <a:endParaRPr lang="en-US" sz="20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Searching of medicine, order medicine, billing and medicine stock can be maintained by a single click. </a:t>
            </a:r>
            <a:endParaRPr lang="en-US" sz="20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The order placed can be easily tracked At any time.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954" y="519129"/>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TECHNOLOGY USED</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5743" y="2485716"/>
            <a:ext cx="9101488" cy="4217252"/>
          </a:xfrm>
        </p:spPr>
        <p:txBody>
          <a:bodyPr vert="horz" lIns="91440" tIns="45720" rIns="91440" bIns="45720" rtlCol="0" anchor="t">
            <a:noAutofit/>
          </a:bodyPr>
          <a:lstStyle/>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HTML : Page layout has been designed in HTML</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CSS : CSS has been used for all the designing part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JavaScript : All the validation task and animations has been developed by JavaScript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Java : All the business logic has been written in Java</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MySQL : MySQL database has been used as database for the project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Angular CLI : Command-line interface tool that we use to initialize.</a:t>
            </a:r>
            <a:endParaRPr lang="en-US" sz="2000" dirty="0">
              <a:latin typeface="Times New Roman" panose="02020603050405020304" pitchFamily="18" charset="0"/>
              <a:ea typeface="+mn-lt"/>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ENVIRONMENT</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2274845"/>
            <a:ext cx="10972800" cy="4389120"/>
          </a:xfrm>
        </p:spPr>
        <p:txBody>
          <a:bodyPr vert="horz" lIns="91440" tIns="45720" rIns="91440" bIns="45720" rtlCol="0" anchor="t">
            <a:noAutofit/>
          </a:bodyPr>
          <a:lstStyle/>
          <a:p>
            <a:pPr algn="just">
              <a:lnSpc>
                <a:spcPct val="100000"/>
              </a:lnSpc>
              <a:buNone/>
            </a:pPr>
            <a:r>
              <a:rPr lang="en-US" sz="2000" dirty="0">
                <a:latin typeface="Times New Roman" panose="02020603050405020304" pitchFamily="18" charset="0"/>
                <a:ea typeface="+mn-lt"/>
                <a:cs typeface="Times New Roman" panose="02020603050405020304" pitchFamily="18" charset="0"/>
              </a:rPr>
              <a:t>The system will be developed on any Windows OS machine using J2EE, Hibernate and Spring.</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Server – Apache Tomcat 8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Database – My SQL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My SQL J Connector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Node Version 10  </a:t>
            </a:r>
            <a:endParaRPr lang="en-US" sz="2000"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Angular CLI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JDK 1.8</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charset="0"/>
              <a:buChar char="Ø"/>
            </a:pPr>
            <a:r>
              <a:rPr lang="en-US" sz="2000" dirty="0">
                <a:latin typeface="Times New Roman" panose="02020603050405020304" pitchFamily="18" charset="0"/>
                <a:ea typeface="+mn-lt"/>
                <a:cs typeface="Times New Roman" panose="02020603050405020304" pitchFamily="18" charset="0"/>
              </a:rPr>
              <a:t>Spring Tool Suite</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endParaRPr lang="en-US" sz="1900" dirty="0">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4" y="552091"/>
            <a:ext cx="9680275" cy="698739"/>
          </a:xfrm>
        </p:spPr>
        <p:txBody>
          <a:bodyPr>
            <a:norm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SEQUENCE DIAGRAM</a:t>
            </a:r>
            <a:endParaRPr lang="en-US" sz="3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134775" y="2546547"/>
            <a:ext cx="288032" cy="417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302589" y="1664884"/>
            <a:ext cx="2051" cy="62548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a:off x="944600" y="1892821"/>
            <a:ext cx="360040" cy="288032"/>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287388" y="1892821"/>
            <a:ext cx="325752" cy="35003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981112" y="1892458"/>
            <a:ext cx="720080" cy="0"/>
          </a:xfrm>
          <a:prstGeom prst="line">
            <a:avLst/>
          </a:prstGeom>
        </p:spPr>
        <p:style>
          <a:lnRef idx="2">
            <a:schemeClr val="dk1"/>
          </a:lnRef>
          <a:fillRef idx="0">
            <a:schemeClr val="dk1"/>
          </a:fillRef>
          <a:effectRef idx="1">
            <a:schemeClr val="dk1"/>
          </a:effectRef>
          <a:fontRef idx="minor">
            <a:schemeClr val="tx1"/>
          </a:fontRef>
        </p:style>
      </p:cxnSp>
      <p:sp>
        <p:nvSpPr>
          <p:cNvPr id="9" name="Oval 8"/>
          <p:cNvSpPr/>
          <p:nvPr/>
        </p:nvSpPr>
        <p:spPr>
          <a:xfrm>
            <a:off x="771737" y="1250053"/>
            <a:ext cx="1082941" cy="4666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Customer</a:t>
            </a:r>
            <a:endParaRPr lang="en-US" sz="1000" dirty="0"/>
          </a:p>
        </p:txBody>
      </p:sp>
      <p:sp>
        <p:nvSpPr>
          <p:cNvPr id="10" name="Rectangle 9"/>
          <p:cNvSpPr/>
          <p:nvPr/>
        </p:nvSpPr>
        <p:spPr>
          <a:xfrm>
            <a:off x="2456768" y="1604426"/>
            <a:ext cx="1224136"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Application interface</a:t>
            </a:r>
            <a:endParaRPr lang="en-US" sz="1400" dirty="0"/>
          </a:p>
        </p:txBody>
      </p:sp>
      <p:sp>
        <p:nvSpPr>
          <p:cNvPr id="11" name="Rectangle 10"/>
          <p:cNvSpPr/>
          <p:nvPr/>
        </p:nvSpPr>
        <p:spPr>
          <a:xfrm>
            <a:off x="4256968" y="1604426"/>
            <a:ext cx="136815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Medicine</a:t>
            </a:r>
            <a:endParaRPr lang="en-US" sz="1400" dirty="0"/>
          </a:p>
        </p:txBody>
      </p:sp>
      <p:sp>
        <p:nvSpPr>
          <p:cNvPr id="12" name="Rectangle 11"/>
          <p:cNvSpPr/>
          <p:nvPr/>
        </p:nvSpPr>
        <p:spPr>
          <a:xfrm>
            <a:off x="6417208" y="1604426"/>
            <a:ext cx="1296144"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Order</a:t>
            </a:r>
            <a:endParaRPr lang="en-IN" sz="1400" dirty="0"/>
          </a:p>
          <a:p>
            <a:pPr algn="ctr"/>
            <a:r>
              <a:rPr lang="en-IN" sz="1400" dirty="0"/>
              <a:t>medicine</a:t>
            </a:r>
            <a:endParaRPr lang="en-US" sz="1400" dirty="0"/>
          </a:p>
        </p:txBody>
      </p:sp>
      <p:sp>
        <p:nvSpPr>
          <p:cNvPr id="13" name="Rectangle 12"/>
          <p:cNvSpPr/>
          <p:nvPr/>
        </p:nvSpPr>
        <p:spPr>
          <a:xfrm>
            <a:off x="8433432" y="1604426"/>
            <a:ext cx="1152128"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Checkout</a:t>
            </a:r>
            <a:endParaRPr lang="en-US" dirty="0"/>
          </a:p>
        </p:txBody>
      </p:sp>
      <p:sp>
        <p:nvSpPr>
          <p:cNvPr id="14" name="Rectangle 13"/>
          <p:cNvSpPr/>
          <p:nvPr/>
        </p:nvSpPr>
        <p:spPr>
          <a:xfrm>
            <a:off x="2888816" y="2684546"/>
            <a:ext cx="288032"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p:cNvSpPr/>
          <p:nvPr/>
        </p:nvSpPr>
        <p:spPr>
          <a:xfrm>
            <a:off x="2888816" y="4268722"/>
            <a:ext cx="360040" cy="7920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4761024" y="2396514"/>
            <a:ext cx="360040" cy="1152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p:cNvSpPr/>
          <p:nvPr/>
        </p:nvSpPr>
        <p:spPr>
          <a:xfrm>
            <a:off x="6921264" y="3260610"/>
            <a:ext cx="360040" cy="29523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p:cNvSpPr/>
          <p:nvPr/>
        </p:nvSpPr>
        <p:spPr>
          <a:xfrm>
            <a:off x="8793472" y="3116594"/>
            <a:ext cx="504056" cy="23042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Right Arrow 18"/>
          <p:cNvSpPr/>
          <p:nvPr/>
        </p:nvSpPr>
        <p:spPr>
          <a:xfrm>
            <a:off x="1448656" y="2972578"/>
            <a:ext cx="144016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Browse &amp; select medicine</a:t>
            </a:r>
            <a:endParaRPr lang="en-US" sz="900" dirty="0"/>
          </a:p>
        </p:txBody>
      </p:sp>
      <p:sp>
        <p:nvSpPr>
          <p:cNvPr id="20" name="Right Arrow 19"/>
          <p:cNvSpPr/>
          <p:nvPr/>
        </p:nvSpPr>
        <p:spPr>
          <a:xfrm>
            <a:off x="1449238" y="3836674"/>
            <a:ext cx="54862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Purchase</a:t>
            </a:r>
            <a:endParaRPr lang="en-US" sz="1000" dirty="0"/>
          </a:p>
        </p:txBody>
      </p:sp>
      <p:sp>
        <p:nvSpPr>
          <p:cNvPr id="21" name="Right Arrow 20"/>
          <p:cNvSpPr/>
          <p:nvPr/>
        </p:nvSpPr>
        <p:spPr>
          <a:xfrm>
            <a:off x="3248856" y="4340730"/>
            <a:ext cx="36724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Get selected medicine</a:t>
            </a:r>
            <a:endParaRPr lang="en-US" sz="1000" dirty="0"/>
          </a:p>
        </p:txBody>
      </p:sp>
      <p:sp>
        <p:nvSpPr>
          <p:cNvPr id="22" name="Right Arrow 21"/>
          <p:cNvSpPr/>
          <p:nvPr/>
        </p:nvSpPr>
        <p:spPr>
          <a:xfrm>
            <a:off x="3248856" y="4772778"/>
            <a:ext cx="36724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Contact</a:t>
            </a:r>
            <a:r>
              <a:rPr lang="en-IN" dirty="0"/>
              <a:t> </a:t>
            </a:r>
            <a:endParaRPr lang="en-US" dirty="0"/>
          </a:p>
        </p:txBody>
      </p:sp>
      <p:sp>
        <p:nvSpPr>
          <p:cNvPr id="23" name="Left Arrow 22"/>
          <p:cNvSpPr/>
          <p:nvPr/>
        </p:nvSpPr>
        <p:spPr>
          <a:xfrm>
            <a:off x="1423359" y="5242328"/>
            <a:ext cx="5477655"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Display</a:t>
            </a:r>
            <a:r>
              <a:rPr lang="en-IN" dirty="0"/>
              <a:t> </a:t>
            </a:r>
            <a:endParaRPr lang="en-US" dirty="0"/>
          </a:p>
        </p:txBody>
      </p:sp>
      <p:sp>
        <p:nvSpPr>
          <p:cNvPr id="24" name="Left Arrow 23"/>
          <p:cNvSpPr/>
          <p:nvPr/>
        </p:nvSpPr>
        <p:spPr>
          <a:xfrm>
            <a:off x="1448656" y="5564866"/>
            <a:ext cx="5452476"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Price info </a:t>
            </a:r>
            <a:endParaRPr lang="en-US" sz="1000" dirty="0"/>
          </a:p>
        </p:txBody>
      </p:sp>
      <p:sp>
        <p:nvSpPr>
          <p:cNvPr id="25" name="Right Arrow 24"/>
          <p:cNvSpPr/>
          <p:nvPr/>
        </p:nvSpPr>
        <p:spPr>
          <a:xfrm>
            <a:off x="7297947" y="3620650"/>
            <a:ext cx="14923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Authorize</a:t>
            </a:r>
            <a:endParaRPr lang="en-US" sz="1200" dirty="0"/>
          </a:p>
        </p:txBody>
      </p:sp>
      <p:sp>
        <p:nvSpPr>
          <p:cNvPr id="26" name="Left Arrow 25"/>
          <p:cNvSpPr/>
          <p:nvPr/>
        </p:nvSpPr>
        <p:spPr>
          <a:xfrm>
            <a:off x="7281304" y="4412738"/>
            <a:ext cx="1491760"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Sends back</a:t>
            </a:r>
            <a:endParaRPr lang="en-US" sz="1200" dirty="0"/>
          </a:p>
        </p:txBody>
      </p:sp>
      <p:sp>
        <p:nvSpPr>
          <p:cNvPr id="27" name="Right Arrow 26"/>
          <p:cNvSpPr/>
          <p:nvPr/>
        </p:nvSpPr>
        <p:spPr>
          <a:xfrm>
            <a:off x="3183147" y="3044586"/>
            <a:ext cx="157863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Query medicine</a:t>
            </a:r>
            <a:endParaRPr lang="en-US" sz="1000" dirty="0"/>
          </a:p>
        </p:txBody>
      </p:sp>
      <p:cxnSp>
        <p:nvCxnSpPr>
          <p:cNvPr id="28" name="Straight Connector 27"/>
          <p:cNvCxnSpPr>
            <a:stCxn id="10" idx="2"/>
          </p:cNvCxnSpPr>
          <p:nvPr/>
        </p:nvCxnSpPr>
        <p:spPr>
          <a:xfrm flipH="1">
            <a:off x="3032832" y="2108482"/>
            <a:ext cx="36004" cy="4320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a:off x="4941044" y="2108482"/>
            <a:ext cx="36004" cy="4320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2"/>
          </p:cNvCxnSpPr>
          <p:nvPr/>
        </p:nvCxnSpPr>
        <p:spPr>
          <a:xfrm>
            <a:off x="7065280" y="2108482"/>
            <a:ext cx="0" cy="4320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009496" y="2252498"/>
            <a:ext cx="0" cy="403244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903" y="251601"/>
            <a:ext cx="7827390" cy="1143000"/>
          </a:xfrm>
        </p:spPr>
        <p:txBody>
          <a:bodyPr>
            <a:normAutofit/>
          </a:bodyPr>
          <a:lstStyle/>
          <a:p>
            <a:r>
              <a:rPr lang="en-US" sz="4000" dirty="0">
                <a:latin typeface="Times New Roman" panose="02020603050405020304" pitchFamily="18" charset="0"/>
                <a:cs typeface="Times New Roman" panose="02020603050405020304" pitchFamily="18" charset="0"/>
              </a:rPr>
              <a:t>SPRING BOOT ARCHITECTURE</a:t>
            </a:r>
            <a:endParaRPr lang="en-US"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t="15187"/>
          <a:stretch>
            <a:fillRect/>
          </a:stretch>
        </p:blipFill>
        <p:spPr>
          <a:xfrm>
            <a:off x="1278903" y="2271860"/>
            <a:ext cx="8820218" cy="372280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72" y="261730"/>
            <a:ext cx="10515600" cy="865488"/>
          </a:xfrm>
        </p:spPr>
        <p:txBody>
          <a:bodyPr>
            <a:normAutofit/>
          </a:bodyPr>
          <a:lstStyle/>
          <a:p>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ER-DIAGRAM</a:t>
            </a:r>
            <a:endParaRPr lang="en-US" sz="3200"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cstate="print"/>
          <a:srcRect/>
          <a:stretch>
            <a:fillRect/>
          </a:stretch>
        </p:blipFill>
        <p:spPr bwMode="auto">
          <a:xfrm>
            <a:off x="169640" y="1418585"/>
            <a:ext cx="11507639" cy="5129763"/>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4396</Words>
  <Application>WPS Presentation</Application>
  <PresentationFormat>Widescreen</PresentationFormat>
  <Paragraphs>161</Paragraphs>
  <Slides>30</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30</vt:i4>
      </vt:variant>
    </vt:vector>
  </HeadingPairs>
  <TitlesOfParts>
    <vt:vector size="55" baseType="lpstr">
      <vt:lpstr>Arial</vt:lpstr>
      <vt:lpstr>SimSun</vt:lpstr>
      <vt:lpstr>Wingdings</vt:lpstr>
      <vt:lpstr>Wingdings 2</vt:lpstr>
      <vt:lpstr>Wingdings</vt:lpstr>
      <vt:lpstr>Times New Roman</vt:lpstr>
      <vt:lpstr>Garamond</vt:lpstr>
      <vt:lpstr>Calibri</vt:lpstr>
      <vt:lpstr>Wingdings</vt:lpstr>
      <vt:lpstr>Constantia</vt:lpstr>
      <vt:lpstr>Microsoft YaHei</vt:lpstr>
      <vt:lpstr>Arial Unicode MS</vt:lpstr>
      <vt:lpstr>Courier New</vt:lpstr>
      <vt:lpstr>Segoe Print</vt:lpstr>
      <vt:lpstr>Calibri</vt:lpstr>
      <vt:lpstr>Bahnschrift SemiBold</vt:lpstr>
      <vt:lpstr>Bahnschrift</vt:lpstr>
      <vt:lpstr>Bahnschrift SemiLight Condensed</vt:lpstr>
      <vt:lpstr>Calibri Light</vt:lpstr>
      <vt:lpstr>Impact</vt:lpstr>
      <vt:lpstr>Malgun Gothic</vt:lpstr>
      <vt:lpstr>Microsoft JhengHei UI Light</vt:lpstr>
      <vt:lpstr>Microsoft Sans Serif</vt:lpstr>
      <vt:lpstr>Bahnschrift Condensed</vt:lpstr>
      <vt:lpstr>Flow</vt:lpstr>
      <vt:lpstr>E-MEDICARE   </vt:lpstr>
      <vt:lpstr>ABSTRACT </vt:lpstr>
      <vt:lpstr>INTRODUCTION</vt:lpstr>
      <vt:lpstr>						 				PROPOSED SYSTEM</vt:lpstr>
      <vt:lpstr>				TECHNOLOGY USED</vt:lpstr>
      <vt:lpstr>			 	ENVIRONMENT</vt:lpstr>
      <vt:lpstr>			SEQUENCE DIAGRAM</vt:lpstr>
      <vt:lpstr>SPRING BOOT ARCHITECTURE</vt:lpstr>
      <vt:lpstr>				 ER-DIAGRAM</vt:lpstr>
      <vt:lpstr>MODULES OF E-MEDICARE SYSTEM</vt:lpstr>
      <vt:lpstr>				CLASS DIAGRAM</vt:lpstr>
      <vt:lpstr>UNIT TESTING </vt:lpstr>
      <vt:lpstr>FUNCTIONAL TESTING USING POSTMAN TOOL</vt:lpstr>
      <vt:lpstr>LOGIN PAGE</vt:lpstr>
      <vt:lpstr>USER REGISTRATION PAGE </vt:lpstr>
      <vt:lpstr>MEDICINES PAGE</vt:lpstr>
      <vt:lpstr>CART PAGE</vt:lpstr>
      <vt:lpstr>BILLING PAGE</vt:lpstr>
      <vt:lpstr>PowerPoint 演示文稿</vt:lpstr>
      <vt:lpstr>ADMIN PAGE</vt:lpstr>
      <vt:lpstr>ADMIN OPERATIONS PAGE</vt:lpstr>
      <vt:lpstr>UPDATE MEDICINE PAGE</vt:lpstr>
      <vt:lpstr>ADD MEDICINE PAGE</vt:lpstr>
      <vt:lpstr>CONTACT US PAGE</vt:lpstr>
      <vt:lpstr>QUERIES PAGE</vt:lpstr>
      <vt:lpstr>ABOUT US PAGE</vt:lpstr>
      <vt:lpstr>			   	ADVANTAGES</vt:lpstr>
      <vt:lpstr>                     		 CONCLUSION</vt:lpstr>
      <vt:lpstr>THANK  YOU</vt:lpstr>
      <vt:lpstr>GO- TO 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sowmya rangineni</dc:creator>
  <cp:lastModifiedBy>varad</cp:lastModifiedBy>
  <cp:revision>387</cp:revision>
  <dcterms:created xsi:type="dcterms:W3CDTF">2022-02-23T09:14:00Z</dcterms:created>
  <dcterms:modified xsi:type="dcterms:W3CDTF">2022-04-04T14:21:44Z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11CF35B4E9C34E18A1485A862BF70221</vt:lpwstr>
  </property>
  <property fmtid="{D5CDD505-2E9C-101B-9397-08002B2CF9AE}" pid="3" name="KSOProductBuildVer">
    <vt:lpwstr>1033-11.2.0.11042</vt:lpwstr>
  </property>
</Properties>
</file>